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257" r:id="rId2"/>
    <p:sldId id="276" r:id="rId3"/>
    <p:sldId id="274" r:id="rId4"/>
    <p:sldId id="272" r:id="rId5"/>
    <p:sldId id="275" r:id="rId6"/>
    <p:sldId id="277" r:id="rId7"/>
    <p:sldId id="260" r:id="rId8"/>
    <p:sldId id="259" r:id="rId9"/>
    <p:sldId id="261" r:id="rId10"/>
    <p:sldId id="270" r:id="rId11"/>
    <p:sldId id="278" r:id="rId12"/>
    <p:sldId id="273" r:id="rId13"/>
    <p:sldId id="269" r:id="rId14"/>
    <p:sldId id="282" r:id="rId15"/>
    <p:sldId id="283" r:id="rId16"/>
    <p:sldId id="285" r:id="rId17"/>
    <p:sldId id="284" r:id="rId18"/>
    <p:sldId id="286" r:id="rId19"/>
    <p:sldId id="287" r:id="rId20"/>
    <p:sldId id="288" r:id="rId21"/>
    <p:sldId id="289" r:id="rId22"/>
    <p:sldId id="290" r:id="rId23"/>
  </p:sldIdLst>
  <p:sldSz cx="12192000" cy="6858000"/>
  <p:notesSz cx="6858000" cy="9144000"/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abijall" initials="R" lastIdx="2" clrIdx="0">
    <p:extLst>
      <p:ext uri="{19B8F6BF-5375-455C-9EA6-DF929625EA0E}">
        <p15:presenceInfo xmlns:p15="http://schemas.microsoft.com/office/powerpoint/2012/main" userId="Rabijall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6255"/>
    <p:restoredTop sz="94590"/>
  </p:normalViewPr>
  <p:slideViewPr>
    <p:cSldViewPr snapToGrid="0" snapToObjects="1">
      <p:cViewPr varScale="1">
        <p:scale>
          <a:sx n="106" d="100"/>
          <a:sy n="106" d="100"/>
        </p:scale>
        <p:origin x="184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op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Plassholder for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2D4571-AEFE-5C42-92FC-04E072D11D3A}" type="datetimeFigureOut">
              <a:rPr lang="nb-NO" smtClean="0"/>
              <a:t>18.09.2019</a:t>
            </a:fld>
            <a:endParaRPr lang="nb-NO"/>
          </a:p>
        </p:txBody>
      </p:sp>
      <p:sp>
        <p:nvSpPr>
          <p:cNvPr id="4" name="Plassholder for lysbil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b-NO"/>
          </a:p>
        </p:txBody>
      </p:sp>
      <p:sp>
        <p:nvSpPr>
          <p:cNvPr id="5" name="Plassholder for nota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nb-NO"/>
              <a:t>Rediger tekststiler i malen
Andre nivå
Tredje nivå
Fjerde nivå
Femte nivå</a:t>
            </a:r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25D9A3-D31D-564E-AB88-1B9B828AB06F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9572303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AADE25-B2FF-7942-98CE-C39D8E6BF0DD}" type="slidenum">
              <a:rPr lang="nb-NO" smtClean="0"/>
              <a:t>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7025872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6EBF2AEC-91E5-EE47-B634-533D223AC3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b-NO" dirty="0"/>
              <a:t>Klikk for å redigere tittelstil</a:t>
            </a:r>
          </a:p>
        </p:txBody>
      </p:sp>
      <p:sp>
        <p:nvSpPr>
          <p:cNvPr id="3" name="Undertittel 2">
            <a:extLst>
              <a:ext uri="{FF2B5EF4-FFF2-40B4-BE49-F238E27FC236}">
                <a16:creationId xmlns:a16="http://schemas.microsoft.com/office/drawing/2014/main" id="{21BF12DB-39EF-E047-8907-EB97033BCF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b-NO" dirty="0"/>
              <a:t>Klikk for å redigere undertittelstil i malen</a:t>
            </a:r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10A65381-CEA9-4846-A2CC-47B7BE4EB8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D503ED-DF44-5D49-81D0-7468F6214E19}" type="datetimeFigureOut">
              <a:rPr lang="nb-NO" smtClean="0"/>
              <a:t>18.09.2019</a:t>
            </a:fld>
            <a:endParaRPr lang="nb-NO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B698DFC0-07C2-7D43-B46D-6D289F797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B5FCAAE0-DB70-A044-8448-06B76BB36C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C9279-F1A0-FA4F-8675-AFFAE867DC59}" type="slidenum">
              <a:rPr lang="nb-NO" smtClean="0"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2114213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Loddret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E8803D70-0CCC-0B41-AD65-9FBEAFD01B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nb-NO"/>
              <a:t>Klikk for å redigere tittelstil</a:t>
            </a:r>
            <a:endParaRPr lang="nb-NO" dirty="0"/>
          </a:p>
        </p:txBody>
      </p:sp>
      <p:sp>
        <p:nvSpPr>
          <p:cNvPr id="3" name="Plassholder for loddrett tekst 2">
            <a:extLst>
              <a:ext uri="{FF2B5EF4-FFF2-40B4-BE49-F238E27FC236}">
                <a16:creationId xmlns:a16="http://schemas.microsoft.com/office/drawing/2014/main" id="{0033378E-CF93-1147-AC08-75C916ADE3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 b="0"/>
            </a:lvl1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9A3686BF-C9E3-5247-BE34-8FDF60F404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D503ED-DF44-5D49-81D0-7468F6214E19}" type="datetimeFigureOut">
              <a:rPr lang="nb-NO" smtClean="0"/>
              <a:t>18.09.2019</a:t>
            </a:fld>
            <a:endParaRPr lang="nb-NO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F092834F-4A02-DE42-8BAA-2D9AAA78BB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D001B7C6-4B2B-DD4B-BD40-257DD70BE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C9279-F1A0-FA4F-8675-AFFAE867DC59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7913436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drett tit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drett tittel 1">
            <a:extLst>
              <a:ext uri="{FF2B5EF4-FFF2-40B4-BE49-F238E27FC236}">
                <a16:creationId xmlns:a16="http://schemas.microsoft.com/office/drawing/2014/main" id="{810F9421-ED8D-F64E-B085-E6A65E31407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>
            <a:lvl1pPr>
              <a:defRPr b="1"/>
            </a:lvl1pPr>
          </a:lstStyle>
          <a:p>
            <a:r>
              <a:rPr lang="nb-NO"/>
              <a:t>Klikk for å redigere tittelstil</a:t>
            </a:r>
            <a:endParaRPr lang="nb-NO" dirty="0"/>
          </a:p>
        </p:txBody>
      </p:sp>
      <p:sp>
        <p:nvSpPr>
          <p:cNvPr id="3" name="Plassholder for loddrett tekst 2">
            <a:extLst>
              <a:ext uri="{FF2B5EF4-FFF2-40B4-BE49-F238E27FC236}">
                <a16:creationId xmlns:a16="http://schemas.microsoft.com/office/drawing/2014/main" id="{BE3DAED4-42C9-184F-BD7D-C2E4D0631B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>
            <a:lvl1pPr>
              <a:defRPr b="0"/>
            </a:lvl1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CD1C9622-2A47-F744-884B-89C2EFE6C9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D503ED-DF44-5D49-81D0-7468F6214E19}" type="datetimeFigureOut">
              <a:rPr lang="nb-NO" smtClean="0"/>
              <a:t>18.09.2019</a:t>
            </a:fld>
            <a:endParaRPr lang="nb-NO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0BB7071E-4B84-264A-872A-6BE6AF0910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B47C1482-D213-DB45-995B-AD302DEF1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C9279-F1A0-FA4F-8675-AFFAE867DC59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6741797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308F8D31-1479-274E-A921-093F6E05B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Klikk for å redigere tittelstil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30C3FFE5-FD38-3241-A10A-6EF3E41208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="0"/>
            </a:lvl1pPr>
          </a:lstStyle>
          <a:p>
            <a:pPr lvl="0"/>
            <a:r>
              <a:rPr lang="nb-NO" dirty="0"/>
              <a:t>Klikk for å redigere tekststiler i malen</a:t>
            </a:r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3E786FFD-B847-B644-9CAC-E27EDE2CB6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D503ED-DF44-5D49-81D0-7468F6214E19}" type="datetimeFigureOut">
              <a:rPr lang="nb-NO" smtClean="0"/>
              <a:t>18.09.2019</a:t>
            </a:fld>
            <a:endParaRPr lang="nb-NO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08FC3A38-656D-2E48-9CAE-BB22AD45F7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7ABA54C2-F72C-FF4A-A5DC-2A429D629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C9279-F1A0-FA4F-8675-AFFAE867DC59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2152948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Del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8949E4E9-E5A7-C34A-AFB3-BE01D589D7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558D4103-2CAE-B646-8729-06ED4E17C4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FB943B0C-145B-FD4B-9D86-EC23DC080B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D503ED-DF44-5D49-81D0-7468F6214E19}" type="datetimeFigureOut">
              <a:rPr lang="nb-NO" smtClean="0"/>
              <a:t>18.09.2019</a:t>
            </a:fld>
            <a:endParaRPr lang="nb-NO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8595272E-7C3D-3E4E-A199-1AD424DF70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11E41B43-B446-D34A-AE78-54D9A75F0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C9279-F1A0-FA4F-8675-AFFAE867DC59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5461089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D31C0496-327F-E942-AD1B-BBF1F9077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78A7F155-661B-8448-9BAE-70117A4962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b="0"/>
            </a:lvl1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" name="Plassholder for innhold 3">
            <a:extLst>
              <a:ext uri="{FF2B5EF4-FFF2-40B4-BE49-F238E27FC236}">
                <a16:creationId xmlns:a16="http://schemas.microsoft.com/office/drawing/2014/main" id="{9C968C03-2116-8247-8E16-AD3B867AC1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b="0"/>
            </a:lvl1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5" name="Plassholder for dato 4">
            <a:extLst>
              <a:ext uri="{FF2B5EF4-FFF2-40B4-BE49-F238E27FC236}">
                <a16:creationId xmlns:a16="http://schemas.microsoft.com/office/drawing/2014/main" id="{475750AF-3BBD-9D4B-A382-07D13D453F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D503ED-DF44-5D49-81D0-7468F6214E19}" type="datetimeFigureOut">
              <a:rPr lang="nb-NO" smtClean="0"/>
              <a:t>18.09.2019</a:t>
            </a:fld>
            <a:endParaRPr lang="nb-NO"/>
          </a:p>
        </p:txBody>
      </p:sp>
      <p:sp>
        <p:nvSpPr>
          <p:cNvPr id="6" name="Plassholder for bunntekst 5">
            <a:extLst>
              <a:ext uri="{FF2B5EF4-FFF2-40B4-BE49-F238E27FC236}">
                <a16:creationId xmlns:a16="http://schemas.microsoft.com/office/drawing/2014/main" id="{2B009D65-2AB2-5142-B499-1F8C32FDE0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Plassholder for lysbildenummer 6">
            <a:extLst>
              <a:ext uri="{FF2B5EF4-FFF2-40B4-BE49-F238E27FC236}">
                <a16:creationId xmlns:a16="http://schemas.microsoft.com/office/drawing/2014/main" id="{4CAF0C20-C243-3A47-96CA-C205139E98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C9279-F1A0-FA4F-8675-AFFAE867DC59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2576776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08222922-F42A-2A4D-BF24-A59A27133F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495E3D2A-3077-4D49-92EB-A81D48D66E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" name="Plassholder for innhold 3">
            <a:extLst>
              <a:ext uri="{FF2B5EF4-FFF2-40B4-BE49-F238E27FC236}">
                <a16:creationId xmlns:a16="http://schemas.microsoft.com/office/drawing/2014/main" id="{C3E7FC06-3196-7D48-85AB-73F923CBD5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 b="0"/>
            </a:lvl1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5" name="Plassholder for tekst 4">
            <a:extLst>
              <a:ext uri="{FF2B5EF4-FFF2-40B4-BE49-F238E27FC236}">
                <a16:creationId xmlns:a16="http://schemas.microsoft.com/office/drawing/2014/main" id="{94BAFC6C-E2B8-134B-9FA9-DF50EC432E2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6" name="Plassholder for innhold 5">
            <a:extLst>
              <a:ext uri="{FF2B5EF4-FFF2-40B4-BE49-F238E27FC236}">
                <a16:creationId xmlns:a16="http://schemas.microsoft.com/office/drawing/2014/main" id="{A1F3F0FA-A03A-554B-800B-3A59A1FFF66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 b="0"/>
            </a:lvl1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7" name="Plassholder for dato 6">
            <a:extLst>
              <a:ext uri="{FF2B5EF4-FFF2-40B4-BE49-F238E27FC236}">
                <a16:creationId xmlns:a16="http://schemas.microsoft.com/office/drawing/2014/main" id="{EA285F87-D0AF-A946-A70B-EF09B45DD2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D503ED-DF44-5D49-81D0-7468F6214E19}" type="datetimeFigureOut">
              <a:rPr lang="nb-NO" smtClean="0"/>
              <a:t>18.09.2019</a:t>
            </a:fld>
            <a:endParaRPr lang="nb-NO"/>
          </a:p>
        </p:txBody>
      </p:sp>
      <p:sp>
        <p:nvSpPr>
          <p:cNvPr id="8" name="Plassholder for bunntekst 7">
            <a:extLst>
              <a:ext uri="{FF2B5EF4-FFF2-40B4-BE49-F238E27FC236}">
                <a16:creationId xmlns:a16="http://schemas.microsoft.com/office/drawing/2014/main" id="{D18FC7A5-ADD7-FB4A-9A7D-F5D969F9D6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9" name="Plassholder for lysbildenummer 8">
            <a:extLst>
              <a:ext uri="{FF2B5EF4-FFF2-40B4-BE49-F238E27FC236}">
                <a16:creationId xmlns:a16="http://schemas.microsoft.com/office/drawing/2014/main" id="{78AED3AA-9D38-BA40-A8CE-02DDB5D1D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C9279-F1A0-FA4F-8675-AFFAE867DC59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2770341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5542FF15-E2EA-DF40-91EE-D3CE6B06E2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97B5FBB2-E77C-0A4E-A748-5E3E189D61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D503ED-DF44-5D49-81D0-7468F6214E19}" type="datetimeFigureOut">
              <a:rPr lang="nb-NO" smtClean="0"/>
              <a:t>18.09.2019</a:t>
            </a:fld>
            <a:endParaRPr lang="nb-NO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31674625-16BE-AC43-97A3-58779D4780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AD44140A-A494-E047-944B-E7D3AB1624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C9279-F1A0-FA4F-8675-AFFAE867DC59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5838436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dato 1">
            <a:extLst>
              <a:ext uri="{FF2B5EF4-FFF2-40B4-BE49-F238E27FC236}">
                <a16:creationId xmlns:a16="http://schemas.microsoft.com/office/drawing/2014/main" id="{BDFCF675-D8EF-DC4A-BDD8-F321C83DD6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D503ED-DF44-5D49-81D0-7468F6214E19}" type="datetimeFigureOut">
              <a:rPr lang="nb-NO" smtClean="0"/>
              <a:t>18.09.2019</a:t>
            </a:fld>
            <a:endParaRPr lang="nb-NO"/>
          </a:p>
        </p:txBody>
      </p:sp>
      <p:sp>
        <p:nvSpPr>
          <p:cNvPr id="3" name="Plassholder for bunntekst 2">
            <a:extLst>
              <a:ext uri="{FF2B5EF4-FFF2-40B4-BE49-F238E27FC236}">
                <a16:creationId xmlns:a16="http://schemas.microsoft.com/office/drawing/2014/main" id="{378C0D29-DCEE-BA41-ABFC-5E87CD5CD1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Plassholder for lysbildenummer 3">
            <a:extLst>
              <a:ext uri="{FF2B5EF4-FFF2-40B4-BE49-F238E27FC236}">
                <a16:creationId xmlns:a16="http://schemas.microsoft.com/office/drawing/2014/main" id="{AFAAC2E7-7381-0B49-9508-85EBE31EF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C9279-F1A0-FA4F-8675-AFFAE867DC59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7827664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nhold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BB119B7C-1EBA-7F45-BE31-E936C4F5A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 b="0"/>
            </a:lvl1pPr>
          </a:lstStyle>
          <a:p>
            <a:r>
              <a:rPr lang="nb-NO"/>
              <a:t>Klikk for å redigere tittelstil</a:t>
            </a:r>
            <a:endParaRPr lang="nb-NO" dirty="0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68865CD5-1039-8944-B8BA-D7B6784A7A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 b="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" name="Plassholder for tekst 3">
            <a:extLst>
              <a:ext uri="{FF2B5EF4-FFF2-40B4-BE49-F238E27FC236}">
                <a16:creationId xmlns:a16="http://schemas.microsoft.com/office/drawing/2014/main" id="{EDDE44EF-EC80-FC4B-A1EC-2FE7C28EB4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 b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5" name="Plassholder for dato 4">
            <a:extLst>
              <a:ext uri="{FF2B5EF4-FFF2-40B4-BE49-F238E27FC236}">
                <a16:creationId xmlns:a16="http://schemas.microsoft.com/office/drawing/2014/main" id="{5553FA83-00D5-F342-A1DA-4123144F41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D503ED-DF44-5D49-81D0-7468F6214E19}" type="datetimeFigureOut">
              <a:rPr lang="nb-NO" smtClean="0"/>
              <a:t>18.09.2019</a:t>
            </a:fld>
            <a:endParaRPr lang="nb-NO"/>
          </a:p>
        </p:txBody>
      </p:sp>
      <p:sp>
        <p:nvSpPr>
          <p:cNvPr id="6" name="Plassholder for bunntekst 5">
            <a:extLst>
              <a:ext uri="{FF2B5EF4-FFF2-40B4-BE49-F238E27FC236}">
                <a16:creationId xmlns:a16="http://schemas.microsoft.com/office/drawing/2014/main" id="{547EC07B-CAF4-FE47-8F64-FBC233489C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Plassholder for lysbildenummer 6">
            <a:extLst>
              <a:ext uri="{FF2B5EF4-FFF2-40B4-BE49-F238E27FC236}">
                <a16:creationId xmlns:a16="http://schemas.microsoft.com/office/drawing/2014/main" id="{93096E91-8492-3341-8507-B30460A33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C9279-F1A0-FA4F-8675-AFFAE867DC59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3422651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e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5BEC8D3D-1C41-0D4C-91FF-FB55DF2AF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 b="0"/>
            </a:lvl1pPr>
          </a:lstStyle>
          <a:p>
            <a:r>
              <a:rPr lang="nb-NO"/>
              <a:t>Klikk for å redigere tittelstil</a:t>
            </a:r>
            <a:endParaRPr lang="nb-NO" dirty="0"/>
          </a:p>
        </p:txBody>
      </p:sp>
      <p:sp>
        <p:nvSpPr>
          <p:cNvPr id="3" name="Plassholder for bilde 2">
            <a:extLst>
              <a:ext uri="{FF2B5EF4-FFF2-40B4-BE49-F238E27FC236}">
                <a16:creationId xmlns:a16="http://schemas.microsoft.com/office/drawing/2014/main" id="{889E3D5A-0984-7848-981B-A046167E8C1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 b="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b-NO"/>
              <a:t>Klikk på ikonet for å legge til et bilde</a:t>
            </a:r>
            <a:endParaRPr lang="nb-NO" dirty="0"/>
          </a:p>
        </p:txBody>
      </p:sp>
      <p:sp>
        <p:nvSpPr>
          <p:cNvPr id="4" name="Plassholder for tekst 3">
            <a:extLst>
              <a:ext uri="{FF2B5EF4-FFF2-40B4-BE49-F238E27FC236}">
                <a16:creationId xmlns:a16="http://schemas.microsoft.com/office/drawing/2014/main" id="{531882D8-7524-B743-A82C-1AFDAF2429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 b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5" name="Plassholder for dato 4">
            <a:extLst>
              <a:ext uri="{FF2B5EF4-FFF2-40B4-BE49-F238E27FC236}">
                <a16:creationId xmlns:a16="http://schemas.microsoft.com/office/drawing/2014/main" id="{C429ABC2-FC57-F441-BFD4-B950B6EE97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D503ED-DF44-5D49-81D0-7468F6214E19}" type="datetimeFigureOut">
              <a:rPr lang="nb-NO" smtClean="0"/>
              <a:t>18.09.2019</a:t>
            </a:fld>
            <a:endParaRPr lang="nb-NO"/>
          </a:p>
        </p:txBody>
      </p:sp>
      <p:sp>
        <p:nvSpPr>
          <p:cNvPr id="6" name="Plassholder for bunntekst 5">
            <a:extLst>
              <a:ext uri="{FF2B5EF4-FFF2-40B4-BE49-F238E27FC236}">
                <a16:creationId xmlns:a16="http://schemas.microsoft.com/office/drawing/2014/main" id="{74819697-8EB7-A148-9894-BCF5F4FCF9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Plassholder for lysbildenummer 6">
            <a:extLst>
              <a:ext uri="{FF2B5EF4-FFF2-40B4-BE49-F238E27FC236}">
                <a16:creationId xmlns:a16="http://schemas.microsoft.com/office/drawing/2014/main" id="{694FDD74-8A92-714D-B9DC-43B4038B7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C9279-F1A0-FA4F-8675-AFFAE867DC59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1293862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ittel 1">
            <a:extLst>
              <a:ext uri="{FF2B5EF4-FFF2-40B4-BE49-F238E27FC236}">
                <a16:creationId xmlns:a16="http://schemas.microsoft.com/office/drawing/2014/main" id="{A705F323-D0AF-A44C-B02C-908055CDC0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b-NO" dirty="0"/>
              <a:t>Klikk for å redigere tittelstil</a:t>
            </a:r>
          </a:p>
        </p:txBody>
      </p:sp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4659F650-347A-374B-95E6-A02CB4B8A4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nb-NO" dirty="0"/>
              <a:t>Rediger tekststiler i malen
Andre nivå
Tredje nivå
Fjerde nivå
Femte nivå</a:t>
            </a:r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99E6EA6A-7717-D34F-9E2B-91067F3424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D503ED-DF44-5D49-81D0-7468F6214E19}" type="datetimeFigureOut">
              <a:rPr lang="nb-NO" smtClean="0"/>
              <a:t>18.09.2019</a:t>
            </a:fld>
            <a:endParaRPr lang="nb-NO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FA469ADC-488E-0647-9732-754F088FC9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b-NO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FF81A167-14F3-5448-ACED-C009FD0F8C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EC9279-F1A0-FA4F-8675-AFFAE867DC59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891119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tx1"/>
          </a:solidFill>
          <a:latin typeface="Apple SD Gothic Neo" panose="02000300000000000000" pitchFamily="2" charset="-127"/>
          <a:ea typeface="Apple SD Gothic Neo" panose="02000300000000000000" pitchFamily="2" charset="-127"/>
          <a:cs typeface="Calibri" panose="020F050202020403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1" i="0" kern="1200">
          <a:solidFill>
            <a:schemeClr val="tx1"/>
          </a:solidFill>
          <a:latin typeface="Apple SD Gothic Neo" panose="02000300000000000000" pitchFamily="2" charset="-127"/>
          <a:ea typeface="Apple SD Gothic Neo" panose="02000300000000000000" pitchFamily="2" charset="-127"/>
          <a:cs typeface="Apple Symbols" panose="02000000000000000000" pitchFamily="2" charset="-79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scrimba.com/p/pGQrYTk/cGP8NHv" TargetMode="External"/><Relationship Id="rId2" Type="http://schemas.openxmlformats.org/officeDocument/2006/relationships/hyperlink" Target="https://no.wikipedia.org/wiki/Periodesystemet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04BA91A5-4065-BA42-8284-470909F0D9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-117338"/>
            <a:ext cx="9144000" cy="995423"/>
          </a:xfrm>
        </p:spPr>
        <p:txBody>
          <a:bodyPr>
            <a:normAutofit/>
          </a:bodyPr>
          <a:lstStyle/>
          <a:p>
            <a:r>
              <a:rPr lang="nb-NO" sz="4800" b="1" dirty="0"/>
              <a:t>IT 1 – Sandvika VGS</a:t>
            </a:r>
          </a:p>
        </p:txBody>
      </p:sp>
      <p:sp>
        <p:nvSpPr>
          <p:cNvPr id="14" name="Undertittel 2">
            <a:extLst>
              <a:ext uri="{FF2B5EF4-FFF2-40B4-BE49-F238E27FC236}">
                <a16:creationId xmlns:a16="http://schemas.microsoft.com/office/drawing/2014/main" id="{35589E43-A936-0F46-88C7-0148378DB13F}"/>
              </a:ext>
            </a:extLst>
          </p:cNvPr>
          <p:cNvSpPr txBox="1">
            <a:spLocks/>
          </p:cNvSpPr>
          <p:nvPr/>
        </p:nvSpPr>
        <p:spPr>
          <a:xfrm>
            <a:off x="1524000" y="2328534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b-NO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Calibri" panose="020F0502020204030204" pitchFamily="34" charset="0"/>
              </a:rPr>
              <a:t>5. Mer CSS</a:t>
            </a:r>
          </a:p>
          <a:p>
            <a:endParaRPr lang="nb-NO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52550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025ABB41-B244-F847-A3B1-1948D9480B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Kombinasjoner av selektorer</a:t>
            </a:r>
          </a:p>
        </p:txBody>
      </p:sp>
      <p:pic>
        <p:nvPicPr>
          <p:cNvPr id="8" name="Plassholder for innhold 7">
            <a:extLst>
              <a:ext uri="{FF2B5EF4-FFF2-40B4-BE49-F238E27FC236}">
                <a16:creationId xmlns:a16="http://schemas.microsoft.com/office/drawing/2014/main" id="{18DBE05F-267B-9744-AFDA-E5A088ED0F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8804" y="1825625"/>
            <a:ext cx="5903196" cy="3891121"/>
          </a:xfrm>
        </p:spPr>
      </p:pic>
      <p:sp>
        <p:nvSpPr>
          <p:cNvPr id="9" name="Plassholder for innhold 2">
            <a:extLst>
              <a:ext uri="{FF2B5EF4-FFF2-40B4-BE49-F238E27FC236}">
                <a16:creationId xmlns:a16="http://schemas.microsoft.com/office/drawing/2014/main" id="{EADA8AC7-BD50-4549-9A84-075B3D9259C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562870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1" i="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b-NO" b="0" dirty="0"/>
              <a:t>HTML-dokumenter er bygd opp i en tre-struktur.</a:t>
            </a:r>
          </a:p>
          <a:p>
            <a:r>
              <a:rPr lang="nb-NO" b="0" dirty="0"/>
              <a:t>For å endre utseende på spesielle deler av nettsiden kan vi bruke kombinasjoner av selektorer.</a:t>
            </a:r>
          </a:p>
        </p:txBody>
      </p:sp>
    </p:spTree>
    <p:extLst>
      <p:ext uri="{BB962C8B-B14F-4D97-AF65-F5344CB8AC3E}">
        <p14:creationId xmlns:p14="http://schemas.microsoft.com/office/powerpoint/2010/main" val="14707458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AAD74CFB-0501-F54F-AA72-E28AB39C0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Kombinasjoner av selektorer</a:t>
            </a:r>
          </a:p>
        </p:txBody>
      </p:sp>
      <p:pic>
        <p:nvPicPr>
          <p:cNvPr id="4" name="Bilde 3">
            <a:extLst>
              <a:ext uri="{FF2B5EF4-FFF2-40B4-BE49-F238E27FC236}">
                <a16:creationId xmlns:a16="http://schemas.microsoft.com/office/drawing/2014/main" id="{BA35CADB-1C5D-9B4A-82A8-998977F6EA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1066" y="1690688"/>
            <a:ext cx="4025900" cy="4762500"/>
          </a:xfrm>
          <a:prstGeom prst="rect">
            <a:avLst/>
          </a:prstGeom>
        </p:spPr>
      </p:pic>
      <p:pic>
        <p:nvPicPr>
          <p:cNvPr id="5" name="Plassholder for innhold 7">
            <a:extLst>
              <a:ext uri="{FF2B5EF4-FFF2-40B4-BE49-F238E27FC236}">
                <a16:creationId xmlns:a16="http://schemas.microsoft.com/office/drawing/2014/main" id="{0B1B0F89-61DC-844B-B058-0CEA281D15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126377"/>
            <a:ext cx="5903196" cy="3891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7671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AAD74CFB-0501-F54F-AA72-E28AB39C0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Kombinasjoner av selektorer</a:t>
            </a:r>
          </a:p>
        </p:txBody>
      </p:sp>
      <p:pic>
        <p:nvPicPr>
          <p:cNvPr id="5" name="Plassholder for innhold 7">
            <a:extLst>
              <a:ext uri="{FF2B5EF4-FFF2-40B4-BE49-F238E27FC236}">
                <a16:creationId xmlns:a16="http://schemas.microsoft.com/office/drawing/2014/main" id="{0B1B0F89-61DC-844B-B058-0CEA281D15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126377"/>
            <a:ext cx="5903196" cy="3891121"/>
          </a:xfrm>
          <a:prstGeom prst="rect">
            <a:avLst/>
          </a:prstGeom>
        </p:spPr>
      </p:pic>
      <p:pic>
        <p:nvPicPr>
          <p:cNvPr id="6" name="Bilde 5">
            <a:extLst>
              <a:ext uri="{FF2B5EF4-FFF2-40B4-BE49-F238E27FC236}">
                <a16:creationId xmlns:a16="http://schemas.microsoft.com/office/drawing/2014/main" id="{10518529-58C1-734B-AD6C-6617E3CCE8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177"/>
          <a:stretch/>
        </p:blipFill>
        <p:spPr>
          <a:xfrm>
            <a:off x="1221608" y="5052298"/>
            <a:ext cx="3872564" cy="965200"/>
          </a:xfrm>
          <a:prstGeom prst="rect">
            <a:avLst/>
          </a:prstGeom>
        </p:spPr>
      </p:pic>
      <p:sp>
        <p:nvSpPr>
          <p:cNvPr id="7" name="Rektangel 6">
            <a:extLst>
              <a:ext uri="{FF2B5EF4-FFF2-40B4-BE49-F238E27FC236}">
                <a16:creationId xmlns:a16="http://schemas.microsoft.com/office/drawing/2014/main" id="{8396D455-A1E4-1344-BBED-4028D91C8111}"/>
              </a:ext>
            </a:extLst>
          </p:cNvPr>
          <p:cNvSpPr/>
          <p:nvPr/>
        </p:nvSpPr>
        <p:spPr>
          <a:xfrm>
            <a:off x="9170910" y="5521619"/>
            <a:ext cx="2683239" cy="606049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8" name="Plassholder for innhold 2">
            <a:extLst>
              <a:ext uri="{FF2B5EF4-FFF2-40B4-BE49-F238E27FC236}">
                <a16:creationId xmlns:a16="http://schemas.microsoft.com/office/drawing/2014/main" id="{2564AC7C-6CA6-9342-9253-F65F5D7792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nb-NO" dirty="0"/>
              <a:t>Eksempel</a:t>
            </a:r>
          </a:p>
          <a:p>
            <a:pPr lvl="1"/>
            <a:r>
              <a:rPr lang="nb-NO" dirty="0"/>
              <a:t>Alle li-elementer inne i ul-elementer</a:t>
            </a:r>
          </a:p>
          <a:p>
            <a:pPr lvl="1"/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3316966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025ABB41-B244-F847-A3B1-1948D9480B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Kombinasjoner av selektorer</a:t>
            </a:r>
          </a:p>
        </p:txBody>
      </p:sp>
      <p:pic>
        <p:nvPicPr>
          <p:cNvPr id="5" name="Plassholder for innhold 4">
            <a:extLst>
              <a:ext uri="{FF2B5EF4-FFF2-40B4-BE49-F238E27FC236}">
                <a16:creationId xmlns:a16="http://schemas.microsoft.com/office/drawing/2014/main" id="{D3112DA0-8F56-1645-8072-6C9AB4902B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44159" y="3834775"/>
            <a:ext cx="3409641" cy="1381802"/>
          </a:xfrm>
        </p:spPr>
      </p:pic>
      <p:pic>
        <p:nvPicPr>
          <p:cNvPr id="7" name="Bilde 6">
            <a:extLst>
              <a:ext uri="{FF2B5EF4-FFF2-40B4-BE49-F238E27FC236}">
                <a16:creationId xmlns:a16="http://schemas.microsoft.com/office/drawing/2014/main" id="{FE67357F-3018-8B45-B8E9-58BE8A4A37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862" y="1396631"/>
            <a:ext cx="7070256" cy="5322031"/>
          </a:xfrm>
          <a:prstGeom prst="rect">
            <a:avLst/>
          </a:prstGeom>
        </p:spPr>
      </p:pic>
      <p:sp>
        <p:nvSpPr>
          <p:cNvPr id="10" name="Rektangel 9">
            <a:extLst>
              <a:ext uri="{FF2B5EF4-FFF2-40B4-BE49-F238E27FC236}">
                <a16:creationId xmlns:a16="http://schemas.microsoft.com/office/drawing/2014/main" id="{F2D7DDC6-2B0D-934D-BB8F-9BC9B23383EA}"/>
              </a:ext>
            </a:extLst>
          </p:cNvPr>
          <p:cNvSpPr/>
          <p:nvPr/>
        </p:nvSpPr>
        <p:spPr>
          <a:xfrm>
            <a:off x="9140569" y="1964639"/>
            <a:ext cx="2578308" cy="98935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b-NO" dirty="0"/>
              <a:t>Alle </a:t>
            </a:r>
            <a:r>
              <a:rPr lang="nb-NO" dirty="0" err="1"/>
              <a:t>img</a:t>
            </a:r>
            <a:r>
              <a:rPr lang="nb-NO" dirty="0"/>
              <a:t>-elementer som ligger inne i p-elementer</a:t>
            </a:r>
          </a:p>
        </p:txBody>
      </p:sp>
      <p:cxnSp>
        <p:nvCxnSpPr>
          <p:cNvPr id="12" name="Rett pil 11">
            <a:extLst>
              <a:ext uri="{FF2B5EF4-FFF2-40B4-BE49-F238E27FC236}">
                <a16:creationId xmlns:a16="http://schemas.microsoft.com/office/drawing/2014/main" id="{1D8CA755-CA21-9B4D-9FDA-E44AC5077970}"/>
              </a:ext>
            </a:extLst>
          </p:cNvPr>
          <p:cNvCxnSpPr>
            <a:cxnSpLocks/>
          </p:cNvCxnSpPr>
          <p:nvPr/>
        </p:nvCxnSpPr>
        <p:spPr>
          <a:xfrm flipH="1">
            <a:off x="9140569" y="2963313"/>
            <a:ext cx="961899" cy="74937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25513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772E300F-18FF-0249-B9E7-C9C9305AA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Vi lager en navigasjonsbar</a:t>
            </a:r>
          </a:p>
        </p:txBody>
      </p:sp>
      <p:pic>
        <p:nvPicPr>
          <p:cNvPr id="7" name="Bilde 6" descr="Et bilde som inneholder tekst&#10;&#10;Automatisk generert beskrivelse">
            <a:extLst>
              <a:ext uri="{FF2B5EF4-FFF2-40B4-BE49-F238E27FC236}">
                <a16:creationId xmlns:a16="http://schemas.microsoft.com/office/drawing/2014/main" id="{78B9275F-37F0-EF45-A082-F5818CCE2E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4755" y="1690688"/>
            <a:ext cx="3969045" cy="470434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Plassholder for innhold 10">
            <a:extLst>
              <a:ext uri="{FF2B5EF4-FFF2-40B4-BE49-F238E27FC236}">
                <a16:creationId xmlns:a16="http://schemas.microsoft.com/office/drawing/2014/main" id="{D70E77E9-76F9-6C42-B96E-EF0E744790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2276245"/>
            <a:ext cx="5946626" cy="230551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13" name="Rett linje 12">
            <a:extLst>
              <a:ext uri="{FF2B5EF4-FFF2-40B4-BE49-F238E27FC236}">
                <a16:creationId xmlns:a16="http://schemas.microsoft.com/office/drawing/2014/main" id="{6984CEA9-7C47-0F43-9D3B-F5DC2A762D94}"/>
              </a:ext>
            </a:extLst>
          </p:cNvPr>
          <p:cNvCxnSpPr/>
          <p:nvPr/>
        </p:nvCxnSpPr>
        <p:spPr>
          <a:xfrm>
            <a:off x="1732547" y="3092117"/>
            <a:ext cx="1684421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Rett linje 13">
            <a:extLst>
              <a:ext uri="{FF2B5EF4-FFF2-40B4-BE49-F238E27FC236}">
                <a16:creationId xmlns:a16="http://schemas.microsoft.com/office/drawing/2014/main" id="{F8B53A39-9E15-F849-B9EB-0268D28E5C7B}"/>
              </a:ext>
            </a:extLst>
          </p:cNvPr>
          <p:cNvCxnSpPr>
            <a:cxnSpLocks/>
          </p:cNvCxnSpPr>
          <p:nvPr/>
        </p:nvCxnSpPr>
        <p:spPr>
          <a:xfrm>
            <a:off x="7948865" y="5759116"/>
            <a:ext cx="906378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" name="TekstSylinder 15">
            <a:extLst>
              <a:ext uri="{FF2B5EF4-FFF2-40B4-BE49-F238E27FC236}">
                <a16:creationId xmlns:a16="http://schemas.microsoft.com/office/drawing/2014/main" id="{9F30D773-22ED-F642-A020-D97CE6F5048E}"/>
              </a:ext>
            </a:extLst>
          </p:cNvPr>
          <p:cNvSpPr txBox="1"/>
          <p:nvPr/>
        </p:nvSpPr>
        <p:spPr>
          <a:xfrm>
            <a:off x="1443789" y="5257800"/>
            <a:ext cx="4559969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nb-NO" dirty="0"/>
              <a:t>En klasse «</a:t>
            </a:r>
            <a:r>
              <a:rPr lang="nb-NO" dirty="0" err="1"/>
              <a:t>active</a:t>
            </a:r>
            <a:r>
              <a:rPr lang="nb-NO" dirty="0"/>
              <a:t>» settes på den siden som brukeren er inne på.</a:t>
            </a:r>
          </a:p>
        </p:txBody>
      </p:sp>
    </p:spTree>
    <p:extLst>
      <p:ext uri="{BB962C8B-B14F-4D97-AF65-F5344CB8AC3E}">
        <p14:creationId xmlns:p14="http://schemas.microsoft.com/office/powerpoint/2010/main" val="35672581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ktangel 9">
            <a:extLst>
              <a:ext uri="{FF2B5EF4-FFF2-40B4-BE49-F238E27FC236}">
                <a16:creationId xmlns:a16="http://schemas.microsoft.com/office/drawing/2014/main" id="{D0B6583F-7B0B-844E-BD33-2165E9A532D9}"/>
              </a:ext>
            </a:extLst>
          </p:cNvPr>
          <p:cNvSpPr/>
          <p:nvPr/>
        </p:nvSpPr>
        <p:spPr>
          <a:xfrm>
            <a:off x="2519946" y="4836209"/>
            <a:ext cx="7152107" cy="196227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8" name="Rektangel 7">
            <a:extLst>
              <a:ext uri="{FF2B5EF4-FFF2-40B4-BE49-F238E27FC236}">
                <a16:creationId xmlns:a16="http://schemas.microsoft.com/office/drawing/2014/main" id="{6DD9E2C8-D74B-1443-8194-D66DF3455A4A}"/>
              </a:ext>
            </a:extLst>
          </p:cNvPr>
          <p:cNvSpPr/>
          <p:nvPr/>
        </p:nvSpPr>
        <p:spPr>
          <a:xfrm>
            <a:off x="2076115" y="1690688"/>
            <a:ext cx="7988969" cy="288131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5C96A6B0-C006-8541-972D-D03C88DE5F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Vi lager en navigasjonsbar</a:t>
            </a:r>
          </a:p>
        </p:txBody>
      </p:sp>
      <p:pic>
        <p:nvPicPr>
          <p:cNvPr id="5" name="Plassholder for innhold 4">
            <a:extLst>
              <a:ext uri="{FF2B5EF4-FFF2-40B4-BE49-F238E27FC236}">
                <a16:creationId xmlns:a16="http://schemas.microsoft.com/office/drawing/2014/main" id="{EC4BC191-FFA7-A046-9E50-52B365E1F9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76600" y="1796715"/>
            <a:ext cx="5638800" cy="1524000"/>
          </a:xfrm>
        </p:spPr>
      </p:pic>
      <p:pic>
        <p:nvPicPr>
          <p:cNvPr id="7" name="Bilde 6">
            <a:extLst>
              <a:ext uri="{FF2B5EF4-FFF2-40B4-BE49-F238E27FC236}">
                <a16:creationId xmlns:a16="http://schemas.microsoft.com/office/drawing/2014/main" id="{C8A1EB37-5ECD-F848-9D64-A2B0A8B8F8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1999" y="5351880"/>
            <a:ext cx="5588000" cy="1333500"/>
          </a:xfrm>
          <a:prstGeom prst="rect">
            <a:avLst/>
          </a:prstGeom>
        </p:spPr>
      </p:pic>
      <p:sp>
        <p:nvSpPr>
          <p:cNvPr id="9" name="TekstSylinder 8">
            <a:extLst>
              <a:ext uri="{FF2B5EF4-FFF2-40B4-BE49-F238E27FC236}">
                <a16:creationId xmlns:a16="http://schemas.microsoft.com/office/drawing/2014/main" id="{A6BD5C69-6511-5445-8F1C-7BCD1E264287}"/>
              </a:ext>
            </a:extLst>
          </p:cNvPr>
          <p:cNvSpPr txBox="1"/>
          <p:nvPr/>
        </p:nvSpPr>
        <p:spPr>
          <a:xfrm>
            <a:off x="3657599" y="3584924"/>
            <a:ext cx="4559969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nb-NO" dirty="0"/>
              <a:t>Pseudoklassen :hover settes på lenkene slik at fargen på den lenken musen er over endres.</a:t>
            </a:r>
          </a:p>
        </p:txBody>
      </p:sp>
      <p:sp>
        <p:nvSpPr>
          <p:cNvPr id="11" name="TekstSylinder 10">
            <a:extLst>
              <a:ext uri="{FF2B5EF4-FFF2-40B4-BE49-F238E27FC236}">
                <a16:creationId xmlns:a16="http://schemas.microsoft.com/office/drawing/2014/main" id="{EF37DAE9-045C-CF4E-9D19-3B28156B439D}"/>
              </a:ext>
            </a:extLst>
          </p:cNvPr>
          <p:cNvSpPr txBox="1"/>
          <p:nvPr/>
        </p:nvSpPr>
        <p:spPr>
          <a:xfrm>
            <a:off x="3816014" y="4915609"/>
            <a:ext cx="4559969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nb-NO" dirty="0"/>
              <a:t>Bonus: dobbel pseudoklasse</a:t>
            </a:r>
          </a:p>
        </p:txBody>
      </p:sp>
    </p:spTree>
    <p:extLst>
      <p:ext uri="{BB962C8B-B14F-4D97-AF65-F5344CB8AC3E}">
        <p14:creationId xmlns:p14="http://schemas.microsoft.com/office/powerpoint/2010/main" val="20599940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DD8A49AC-C9AA-3E4B-BD41-E8A66F348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Det periodiske system 150 år</a:t>
            </a:r>
          </a:p>
        </p:txBody>
      </p:sp>
      <p:pic>
        <p:nvPicPr>
          <p:cNvPr id="5" name="Plassholder for innhold 4">
            <a:extLst>
              <a:ext uri="{FF2B5EF4-FFF2-40B4-BE49-F238E27FC236}">
                <a16:creationId xmlns:a16="http://schemas.microsoft.com/office/drawing/2014/main" id="{8FD23A14-5E5D-C440-8B65-C3D1F8BD4A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42247" y="1376874"/>
            <a:ext cx="7342094" cy="511848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TekstSylinder 5">
            <a:extLst>
              <a:ext uri="{FF2B5EF4-FFF2-40B4-BE49-F238E27FC236}">
                <a16:creationId xmlns:a16="http://schemas.microsoft.com/office/drawing/2014/main" id="{16DEA658-EC7B-914C-8C51-859503D3A9C2}"/>
              </a:ext>
            </a:extLst>
          </p:cNvPr>
          <p:cNvSpPr txBox="1"/>
          <p:nvPr/>
        </p:nvSpPr>
        <p:spPr>
          <a:xfrm>
            <a:off x="448236" y="6488668"/>
            <a:ext cx="8480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err="1"/>
              <a:t>https</a:t>
            </a:r>
            <a:r>
              <a:rPr lang="nb-NO" dirty="0"/>
              <a:t>://</a:t>
            </a:r>
            <a:r>
              <a:rPr lang="nb-NO" dirty="0" err="1"/>
              <a:t>github.com</a:t>
            </a:r>
            <a:r>
              <a:rPr lang="nb-NO" dirty="0"/>
              <a:t>/</a:t>
            </a:r>
            <a:r>
              <a:rPr lang="nb-NO" dirty="0" err="1"/>
              <a:t>thorcc</a:t>
            </a:r>
            <a:r>
              <a:rPr lang="nb-NO" dirty="0"/>
              <a:t>/</a:t>
            </a:r>
            <a:r>
              <a:rPr lang="nb-NO" dirty="0" err="1"/>
              <a:t>thorcc.github.io</a:t>
            </a:r>
            <a:r>
              <a:rPr lang="nb-NO" dirty="0"/>
              <a:t>/</a:t>
            </a:r>
            <a:r>
              <a:rPr lang="nb-NO" dirty="0" err="1"/>
              <a:t>blob</a:t>
            </a:r>
            <a:r>
              <a:rPr lang="nb-NO" dirty="0"/>
              <a:t>/master/IT1/uke43/oppgaverUke43.md</a:t>
            </a:r>
          </a:p>
        </p:txBody>
      </p:sp>
    </p:spTree>
    <p:extLst>
      <p:ext uri="{BB962C8B-B14F-4D97-AF65-F5344CB8AC3E}">
        <p14:creationId xmlns:p14="http://schemas.microsoft.com/office/powerpoint/2010/main" val="32558762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0A4BC66B-4B07-EB4F-BCC8-33B2488C4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Det periodiske system 150 år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FA01FEDE-6115-E74B-98BA-39744135C7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40716" cy="4351338"/>
          </a:xfrm>
        </p:spPr>
        <p:txBody>
          <a:bodyPr/>
          <a:lstStyle/>
          <a:p>
            <a:r>
              <a:rPr lang="nb-NO" dirty="0"/>
              <a:t>Finn filen </a:t>
            </a:r>
            <a:r>
              <a:rPr lang="nb-NO" dirty="0" err="1"/>
              <a:t>systemet.html</a:t>
            </a:r>
            <a:r>
              <a:rPr lang="nb-NO" dirty="0"/>
              <a:t> som ligger i mappen det-periodiske-system</a:t>
            </a:r>
          </a:p>
          <a:p>
            <a:endParaRPr lang="nb-NO" dirty="0"/>
          </a:p>
        </p:txBody>
      </p:sp>
      <p:pic>
        <p:nvPicPr>
          <p:cNvPr id="4" name="Plassholder for innhold 4">
            <a:extLst>
              <a:ext uri="{FF2B5EF4-FFF2-40B4-BE49-F238E27FC236}">
                <a16:creationId xmlns:a16="http://schemas.microsoft.com/office/drawing/2014/main" id="{D52C528C-03B4-9347-8AA5-65C55AD915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4489" y="2784015"/>
            <a:ext cx="5723021" cy="398976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73683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0CC83E33-4CF6-7146-BCBF-53D9B0959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Det periodiske system 150 år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7A5DFA81-195C-C847-8D99-A8259B6530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5734050" cy="4351338"/>
          </a:xfrm>
        </p:spPr>
        <p:txBody>
          <a:bodyPr/>
          <a:lstStyle/>
          <a:p>
            <a:r>
              <a:rPr lang="nb-NO" dirty="0"/>
              <a:t>Vi setter på en grid med 8 i bredden.</a:t>
            </a:r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r>
              <a:rPr lang="nb-NO" sz="2400" dirty="0"/>
              <a:t>Legg merke til </a:t>
            </a:r>
            <a:r>
              <a:rPr lang="nb-NO" sz="2400" dirty="0" err="1"/>
              <a:t>repeat</a:t>
            </a:r>
            <a:r>
              <a:rPr lang="nb-NO" sz="2400" dirty="0"/>
              <a:t>(8,1fr)</a:t>
            </a:r>
          </a:p>
          <a:p>
            <a:pPr lvl="1"/>
            <a:r>
              <a:rPr lang="nb-NO" sz="2000" dirty="0"/>
              <a:t>Det betyr at 1fr skal repeteres 8 ganger</a:t>
            </a:r>
          </a:p>
        </p:txBody>
      </p:sp>
      <p:pic>
        <p:nvPicPr>
          <p:cNvPr id="5" name="Bilde 4">
            <a:extLst>
              <a:ext uri="{FF2B5EF4-FFF2-40B4-BE49-F238E27FC236}">
                <a16:creationId xmlns:a16="http://schemas.microsoft.com/office/drawing/2014/main" id="{CA3F9A4E-B6BB-8E43-9412-96C090AA03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8975" y="2963944"/>
            <a:ext cx="5734050" cy="143589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049253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0269853D-8C3E-BF4C-A0C0-C225A4A4D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Det periodiske system 150 år</a:t>
            </a:r>
          </a:p>
        </p:txBody>
      </p:sp>
      <p:pic>
        <p:nvPicPr>
          <p:cNvPr id="5" name="Plassholder for innhold 4" descr="Et bilde som inneholder shōji, bygning, kake, hvit&#10;&#10;Automatisk generert beskrivelse">
            <a:extLst>
              <a:ext uri="{FF2B5EF4-FFF2-40B4-BE49-F238E27FC236}">
                <a16:creationId xmlns:a16="http://schemas.microsoft.com/office/drawing/2014/main" id="{BC040DCB-7413-1644-B903-B58AD8DEE5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68202" y="1825625"/>
            <a:ext cx="8455596" cy="4351338"/>
          </a:xfrm>
        </p:spPr>
      </p:pic>
    </p:spTree>
    <p:extLst>
      <p:ext uri="{BB962C8B-B14F-4D97-AF65-F5344CB8AC3E}">
        <p14:creationId xmlns:p14="http://schemas.microsoft.com/office/powerpoint/2010/main" val="39528872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4A0B6C03-4E4E-3D4A-A78D-6A73D9BA0A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Plan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78C6D15B-243E-094D-8BD5-C3900A1385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b-NO" dirty="0"/>
              <a:t>CSS-selektorer</a:t>
            </a:r>
          </a:p>
          <a:p>
            <a:pPr lvl="1"/>
            <a:r>
              <a:rPr lang="nb-NO" dirty="0"/>
              <a:t>Id</a:t>
            </a:r>
          </a:p>
          <a:p>
            <a:pPr lvl="1"/>
            <a:r>
              <a:rPr lang="nb-NO" dirty="0"/>
              <a:t>Class</a:t>
            </a:r>
          </a:p>
          <a:p>
            <a:pPr lvl="1"/>
            <a:r>
              <a:rPr lang="nb-NO" dirty="0"/>
              <a:t>Pseudoselektor</a:t>
            </a:r>
          </a:p>
          <a:p>
            <a:pPr lvl="1"/>
            <a:r>
              <a:rPr lang="nb-NO" dirty="0"/>
              <a:t>Pseudoklasse</a:t>
            </a:r>
          </a:p>
          <a:p>
            <a:pPr lvl="1"/>
            <a:r>
              <a:rPr lang="nb-NO" dirty="0"/>
              <a:t>Kombinasjoner av selektorer</a:t>
            </a:r>
          </a:p>
          <a:p>
            <a:endParaRPr lang="nb-NO" dirty="0"/>
          </a:p>
          <a:p>
            <a:r>
              <a:rPr lang="nb-NO" dirty="0"/>
              <a:t>Mer avansert grid</a:t>
            </a:r>
          </a:p>
          <a:p>
            <a:pPr lvl="1"/>
            <a:r>
              <a:rPr lang="nb-NO" dirty="0"/>
              <a:t>Det periodiske system</a:t>
            </a:r>
          </a:p>
        </p:txBody>
      </p:sp>
    </p:spTree>
    <p:extLst>
      <p:ext uri="{BB962C8B-B14F-4D97-AF65-F5344CB8AC3E}">
        <p14:creationId xmlns:p14="http://schemas.microsoft.com/office/powerpoint/2010/main" val="15051251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6BA5BE5A-DEF4-374B-98B6-6EA99B9A7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Det periodiske system 150 år</a:t>
            </a:r>
          </a:p>
        </p:txBody>
      </p:sp>
      <p:pic>
        <p:nvPicPr>
          <p:cNvPr id="5" name="Plassholder for innhold 4">
            <a:extLst>
              <a:ext uri="{FF2B5EF4-FFF2-40B4-BE49-F238E27FC236}">
                <a16:creationId xmlns:a16="http://schemas.microsoft.com/office/drawing/2014/main" id="{DCBF2A14-4D3A-D445-8A7D-0F8E621B28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548" y="3315402"/>
            <a:ext cx="5246436" cy="159304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Bilde 6">
            <a:extLst>
              <a:ext uri="{FF2B5EF4-FFF2-40B4-BE49-F238E27FC236}">
                <a16:creationId xmlns:a16="http://schemas.microsoft.com/office/drawing/2014/main" id="{5C372E21-2A85-254F-ADA5-EE7493C578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2600" y="3368975"/>
            <a:ext cx="4521200" cy="14859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Bilde 8" descr="Et bilde som inneholder skjermbilde&#10;&#10;Automatisk generert beskrivelse">
            <a:extLst>
              <a:ext uri="{FF2B5EF4-FFF2-40B4-BE49-F238E27FC236}">
                <a16:creationId xmlns:a16="http://schemas.microsoft.com/office/drawing/2014/main" id="{1AC2B030-8EE3-A545-9ACD-6FC13DA0FB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7581" y="5083546"/>
            <a:ext cx="10032331" cy="175258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0" name="Rektangel 9">
            <a:extLst>
              <a:ext uri="{FF2B5EF4-FFF2-40B4-BE49-F238E27FC236}">
                <a16:creationId xmlns:a16="http://schemas.microsoft.com/office/drawing/2014/main" id="{ECDB5AB9-D825-3241-BB2F-2040CFAD3AF4}"/>
              </a:ext>
            </a:extLst>
          </p:cNvPr>
          <p:cNvSpPr/>
          <p:nvPr/>
        </p:nvSpPr>
        <p:spPr>
          <a:xfrm>
            <a:off x="1013326" y="1786088"/>
            <a:ext cx="9093200" cy="1354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sz="2800" b="1" dirty="0"/>
              <a:t>Span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b-NO" dirty="0"/>
              <a:t>grid-</a:t>
            </a:r>
            <a:r>
              <a:rPr lang="nb-NO" dirty="0" err="1"/>
              <a:t>column</a:t>
            </a:r>
            <a:r>
              <a:rPr lang="nb-NO" dirty="0"/>
              <a:t>: span 6;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b-NO" dirty="0"/>
              <a:t>Gjør at et grid-element går over seks kolonner.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b-NO" dirty="0"/>
              <a:t>Tallet etter span bestemmer hvor mange kolonner elementet skal gå over.  </a:t>
            </a:r>
          </a:p>
        </p:txBody>
      </p:sp>
      <p:cxnSp>
        <p:nvCxnSpPr>
          <p:cNvPr id="11" name="Rett linje 10">
            <a:extLst>
              <a:ext uri="{FF2B5EF4-FFF2-40B4-BE49-F238E27FC236}">
                <a16:creationId xmlns:a16="http://schemas.microsoft.com/office/drawing/2014/main" id="{C01D880F-2BD5-534F-94E9-545D114C4F46}"/>
              </a:ext>
            </a:extLst>
          </p:cNvPr>
          <p:cNvCxnSpPr/>
          <p:nvPr/>
        </p:nvCxnSpPr>
        <p:spPr>
          <a:xfrm>
            <a:off x="4916905" y="3725779"/>
            <a:ext cx="1323474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43780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D1068117-A164-8145-9388-82B6704924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Det periodiske system 150 år</a:t>
            </a:r>
          </a:p>
        </p:txBody>
      </p:sp>
      <p:pic>
        <p:nvPicPr>
          <p:cNvPr id="5" name="Plassholder for innhold 4">
            <a:extLst>
              <a:ext uri="{FF2B5EF4-FFF2-40B4-BE49-F238E27FC236}">
                <a16:creationId xmlns:a16="http://schemas.microsoft.com/office/drawing/2014/main" id="{4515BAA6-2348-B843-9414-55C7466F7A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08292" y="3299340"/>
            <a:ext cx="5955181" cy="143510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Bilde 6">
            <a:extLst>
              <a:ext uri="{FF2B5EF4-FFF2-40B4-BE49-F238E27FC236}">
                <a16:creationId xmlns:a16="http://schemas.microsoft.com/office/drawing/2014/main" id="{18FA3967-386B-8F4C-B01D-686B862183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4008" y="3299340"/>
            <a:ext cx="2679700" cy="14351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Bilde 8">
            <a:extLst>
              <a:ext uri="{FF2B5EF4-FFF2-40B4-BE49-F238E27FC236}">
                <a16:creationId xmlns:a16="http://schemas.microsoft.com/office/drawing/2014/main" id="{B1CBAF0C-3BF0-534A-8858-0822331E08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7400" y="5081118"/>
            <a:ext cx="8077200" cy="165230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1" name="Rektangel 10">
            <a:extLst>
              <a:ext uri="{FF2B5EF4-FFF2-40B4-BE49-F238E27FC236}">
                <a16:creationId xmlns:a16="http://schemas.microsoft.com/office/drawing/2014/main" id="{0150B292-DC1C-EE4A-87BF-30CAC989378E}"/>
              </a:ext>
            </a:extLst>
          </p:cNvPr>
          <p:cNvSpPr/>
          <p:nvPr/>
        </p:nvSpPr>
        <p:spPr>
          <a:xfrm>
            <a:off x="1041400" y="1652841"/>
            <a:ext cx="9093200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sz="2800" b="1" dirty="0"/>
              <a:t>Gjøre element usynlig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b-NO" dirty="0"/>
              <a:t>Et element kan gjøres usynlig med </a:t>
            </a:r>
            <a:r>
              <a:rPr lang="nb-NO" dirty="0" err="1"/>
              <a:t>opacity</a:t>
            </a:r>
            <a:r>
              <a:rPr lang="nb-NO" dirty="0"/>
              <a:t>: 0;</a:t>
            </a:r>
          </a:p>
        </p:txBody>
      </p:sp>
      <p:cxnSp>
        <p:nvCxnSpPr>
          <p:cNvPr id="13" name="Rett linje 12">
            <a:extLst>
              <a:ext uri="{FF2B5EF4-FFF2-40B4-BE49-F238E27FC236}">
                <a16:creationId xmlns:a16="http://schemas.microsoft.com/office/drawing/2014/main" id="{F87C9F08-BD1C-734B-AF21-0ABFE95FF85F}"/>
              </a:ext>
            </a:extLst>
          </p:cNvPr>
          <p:cNvCxnSpPr/>
          <p:nvPr/>
        </p:nvCxnSpPr>
        <p:spPr>
          <a:xfrm>
            <a:off x="6003758" y="3657600"/>
            <a:ext cx="1323474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31958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0BC9406A-4F62-164C-86BC-5E3115E271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Det periodiske system 150 år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CD340CB4-7715-4047-A16E-F0AF4F77EF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/>
              <a:t>Oppgave</a:t>
            </a:r>
          </a:p>
          <a:p>
            <a:pPr lvl="1"/>
            <a:r>
              <a:rPr lang="nb-NO" dirty="0"/>
              <a:t>Bruk CSS og </a:t>
            </a:r>
            <a:r>
              <a:rPr lang="nb-NO" dirty="0" err="1"/>
              <a:t>class</a:t>
            </a:r>
            <a:r>
              <a:rPr lang="nb-NO" dirty="0"/>
              <a:t> for å lage et fint periodisk system</a:t>
            </a:r>
          </a:p>
          <a:p>
            <a:pPr lvl="1"/>
            <a:r>
              <a:rPr lang="nb-NO" dirty="0"/>
              <a:t>Vær kreativ, del opp i forskjellige grupper som edelgasser, metaller osv. Se </a:t>
            </a:r>
            <a:r>
              <a:rPr lang="nb-NO" dirty="0">
                <a:hlinkClick r:id="rId2"/>
              </a:rPr>
              <a:t>https://no.wikipedia.org/wiki/Periodesystemet</a:t>
            </a:r>
            <a:endParaRPr lang="nb-NO" dirty="0"/>
          </a:p>
          <a:p>
            <a:pPr lvl="1"/>
            <a:endParaRPr lang="nb-NO" dirty="0"/>
          </a:p>
          <a:p>
            <a:pPr lvl="1"/>
            <a:r>
              <a:rPr lang="nb-NO" dirty="0"/>
              <a:t>Tips: </a:t>
            </a:r>
            <a:r>
              <a:rPr lang="nb-NO" dirty="0">
                <a:hlinkClick r:id="rId3"/>
              </a:rPr>
              <a:t>https://scrimba.com/p/pGQrYTk/cGP8NHv</a:t>
            </a:r>
            <a:endParaRPr lang="nb-NO" dirty="0"/>
          </a:p>
          <a:p>
            <a:pPr lvl="1"/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8911727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D31BEFB5-B4AE-7246-97C3-18DD34C8B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CSS-selektorer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E5A050CA-C747-6D4B-A466-90DFEB7D50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b="0" dirty="0"/>
              <a:t>En selektor brukes i CSS til å velge HTML-element(er)</a:t>
            </a:r>
          </a:p>
          <a:p>
            <a:endParaRPr lang="nb-NO" b="0" dirty="0"/>
          </a:p>
          <a:p>
            <a:r>
              <a:rPr lang="nb-NO" b="0" dirty="0"/>
              <a:t>Typer selektorer er:</a:t>
            </a:r>
          </a:p>
          <a:p>
            <a:pPr lvl="1"/>
            <a:r>
              <a:rPr lang="nb-NO" dirty="0"/>
              <a:t>HTML-tag</a:t>
            </a:r>
          </a:p>
          <a:p>
            <a:pPr lvl="1"/>
            <a:r>
              <a:rPr lang="nb-NO" b="0" dirty="0"/>
              <a:t>Id</a:t>
            </a:r>
          </a:p>
          <a:p>
            <a:pPr lvl="1"/>
            <a:r>
              <a:rPr lang="nb-NO" dirty="0" err="1"/>
              <a:t>class</a:t>
            </a:r>
            <a:endParaRPr lang="nb-NO" dirty="0"/>
          </a:p>
          <a:p>
            <a:pPr lvl="1"/>
            <a:r>
              <a:rPr lang="nb-NO" b="0" dirty="0"/>
              <a:t>Pseudoselektor</a:t>
            </a:r>
          </a:p>
          <a:p>
            <a:pPr lvl="1"/>
            <a:r>
              <a:rPr lang="nb-NO" dirty="0"/>
              <a:t>Pseudoklasse</a:t>
            </a:r>
          </a:p>
          <a:p>
            <a:pPr lvl="1"/>
            <a:endParaRPr lang="nb-NO" b="0" dirty="0"/>
          </a:p>
        </p:txBody>
      </p:sp>
      <p:pic>
        <p:nvPicPr>
          <p:cNvPr id="5" name="Bilde 4">
            <a:extLst>
              <a:ext uri="{FF2B5EF4-FFF2-40B4-BE49-F238E27FC236}">
                <a16:creationId xmlns:a16="http://schemas.microsoft.com/office/drawing/2014/main" id="{04889ED9-AD60-BB4F-9EA6-0547DF2D2F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5067" y="3391369"/>
            <a:ext cx="5177610" cy="1975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0200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DDBE8204-9B80-0944-9594-E42092121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Hashtag</a:t>
            </a:r>
            <a:r>
              <a:rPr lang="nb-NO" dirty="0"/>
              <a:t>-selektor med id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51A5D255-2481-F04C-A06A-5B17F58B92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b="0" dirty="0"/>
              <a:t>Hvis </a:t>
            </a:r>
            <a:r>
              <a:rPr lang="nb-NO" u="sng" dirty="0"/>
              <a:t>ett enkelt</a:t>
            </a:r>
            <a:r>
              <a:rPr lang="nb-NO" b="0" dirty="0"/>
              <a:t> HTML-element skal skille seg ut på nettsiden kan vi bruke id og </a:t>
            </a:r>
            <a:r>
              <a:rPr lang="nb-NO" b="0" dirty="0" err="1"/>
              <a:t>hashtag</a:t>
            </a:r>
            <a:r>
              <a:rPr lang="nb-NO" b="0" dirty="0"/>
              <a:t>-selektor</a:t>
            </a:r>
          </a:p>
          <a:p>
            <a:endParaRPr lang="nb-NO" b="0" dirty="0"/>
          </a:p>
          <a:p>
            <a:r>
              <a:rPr lang="nb-NO" b="0" dirty="0"/>
              <a:t>Attributtet id settes på HTML-elementet som skal endres</a:t>
            </a:r>
          </a:p>
          <a:p>
            <a:endParaRPr lang="nb-NO" b="0" dirty="0"/>
          </a:p>
          <a:p>
            <a:endParaRPr lang="nb-NO" b="0" dirty="0"/>
          </a:p>
          <a:p>
            <a:r>
              <a:rPr lang="nb-NO" b="0" dirty="0"/>
              <a:t>Selektoren som finner elementet skrives med # foran</a:t>
            </a:r>
          </a:p>
        </p:txBody>
      </p:sp>
      <p:pic>
        <p:nvPicPr>
          <p:cNvPr id="5" name="Bilde 4">
            <a:extLst>
              <a:ext uri="{FF2B5EF4-FFF2-40B4-BE49-F238E27FC236}">
                <a16:creationId xmlns:a16="http://schemas.microsoft.com/office/drawing/2014/main" id="{3F890F67-2AEB-9E45-B591-AF433796EA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3587" y="5167312"/>
            <a:ext cx="2603500" cy="1028700"/>
          </a:xfrm>
          <a:prstGeom prst="rect">
            <a:avLst/>
          </a:prstGeom>
        </p:spPr>
      </p:pic>
      <p:pic>
        <p:nvPicPr>
          <p:cNvPr id="7" name="Bilde 6">
            <a:extLst>
              <a:ext uri="{FF2B5EF4-FFF2-40B4-BE49-F238E27FC236}">
                <a16:creationId xmlns:a16="http://schemas.microsoft.com/office/drawing/2014/main" id="{A27B47DE-C2FD-9E4C-AEA7-DAC7F039FD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3587" y="3676650"/>
            <a:ext cx="4940300" cy="533400"/>
          </a:xfrm>
          <a:prstGeom prst="rect">
            <a:avLst/>
          </a:prstGeom>
        </p:spPr>
      </p:pic>
      <p:sp>
        <p:nvSpPr>
          <p:cNvPr id="8" name="Rektangel 7">
            <a:extLst>
              <a:ext uri="{FF2B5EF4-FFF2-40B4-BE49-F238E27FC236}">
                <a16:creationId xmlns:a16="http://schemas.microsoft.com/office/drawing/2014/main" id="{C1FEE431-6684-AF46-902D-9F18C871ED5C}"/>
              </a:ext>
            </a:extLst>
          </p:cNvPr>
          <p:cNvSpPr/>
          <p:nvPr/>
        </p:nvSpPr>
        <p:spPr>
          <a:xfrm>
            <a:off x="10027193" y="2822198"/>
            <a:ext cx="2164807" cy="52465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 &lt;body&gt;-elementet</a:t>
            </a:r>
          </a:p>
        </p:txBody>
      </p:sp>
      <p:sp>
        <p:nvSpPr>
          <p:cNvPr id="9" name="Rektangel 8">
            <a:extLst>
              <a:ext uri="{FF2B5EF4-FFF2-40B4-BE49-F238E27FC236}">
                <a16:creationId xmlns:a16="http://schemas.microsoft.com/office/drawing/2014/main" id="{35A7C67D-05E9-954A-B36F-A2A4A761675E}"/>
              </a:ext>
            </a:extLst>
          </p:cNvPr>
          <p:cNvSpPr/>
          <p:nvPr/>
        </p:nvSpPr>
        <p:spPr>
          <a:xfrm>
            <a:off x="9939058" y="5157006"/>
            <a:ext cx="1986694" cy="52465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 CSS-koden</a:t>
            </a:r>
          </a:p>
        </p:txBody>
      </p:sp>
      <p:cxnSp>
        <p:nvCxnSpPr>
          <p:cNvPr id="11" name="Rett pil 10">
            <a:extLst>
              <a:ext uri="{FF2B5EF4-FFF2-40B4-BE49-F238E27FC236}">
                <a16:creationId xmlns:a16="http://schemas.microsoft.com/office/drawing/2014/main" id="{AC2BE1DA-83FB-7441-BF9E-810DB1E18488}"/>
              </a:ext>
            </a:extLst>
          </p:cNvPr>
          <p:cNvCxnSpPr/>
          <p:nvPr/>
        </p:nvCxnSpPr>
        <p:spPr>
          <a:xfrm flipH="1">
            <a:off x="10027193" y="3346854"/>
            <a:ext cx="615101" cy="32979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Rett pil 11">
            <a:extLst>
              <a:ext uri="{FF2B5EF4-FFF2-40B4-BE49-F238E27FC236}">
                <a16:creationId xmlns:a16="http://schemas.microsoft.com/office/drawing/2014/main" id="{1DCCEAEF-4BFF-5146-BCE1-639537D163D5}"/>
              </a:ext>
            </a:extLst>
          </p:cNvPr>
          <p:cNvCxnSpPr>
            <a:cxnSpLocks/>
          </p:cNvCxnSpPr>
          <p:nvPr/>
        </p:nvCxnSpPr>
        <p:spPr>
          <a:xfrm flipH="1">
            <a:off x="9500522" y="5254436"/>
            <a:ext cx="438537" cy="16489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49595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03E21E10-42C5-6143-A01F-751E63389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Punkt-selektorer med </a:t>
            </a:r>
            <a:r>
              <a:rPr lang="nb-NO" dirty="0" err="1"/>
              <a:t>class</a:t>
            </a:r>
            <a:endParaRPr lang="nb-NO" dirty="0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6C2974C1-9AEE-6148-BB5E-E69832DD98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b="0" dirty="0"/>
              <a:t>Hvis </a:t>
            </a:r>
            <a:r>
              <a:rPr lang="nb-NO" u="sng" dirty="0"/>
              <a:t>flere</a:t>
            </a:r>
            <a:r>
              <a:rPr lang="nb-NO" b="0" dirty="0"/>
              <a:t> HTML-element skal skille seg ut på nettsiden kan vi bruke id og </a:t>
            </a:r>
            <a:r>
              <a:rPr lang="nb-NO" b="0" dirty="0" err="1"/>
              <a:t>hashtag</a:t>
            </a:r>
            <a:r>
              <a:rPr lang="nb-NO" b="0" dirty="0"/>
              <a:t>-selektor</a:t>
            </a:r>
          </a:p>
          <a:p>
            <a:endParaRPr lang="nb-NO" b="0" dirty="0"/>
          </a:p>
          <a:p>
            <a:r>
              <a:rPr lang="nb-NO" b="0" dirty="0"/>
              <a:t>Attributtet </a:t>
            </a:r>
            <a:r>
              <a:rPr lang="nb-NO" b="0" dirty="0" err="1"/>
              <a:t>class</a:t>
            </a:r>
            <a:r>
              <a:rPr lang="nb-NO" b="0" dirty="0"/>
              <a:t> settes på HTML-elementene som skal endres</a:t>
            </a:r>
          </a:p>
          <a:p>
            <a:endParaRPr lang="nb-NO" b="0" dirty="0"/>
          </a:p>
          <a:p>
            <a:endParaRPr lang="nb-NO" b="0" dirty="0"/>
          </a:p>
          <a:p>
            <a:r>
              <a:rPr lang="nb-NO" b="0" dirty="0"/>
              <a:t>Selektoren som finner elementene skrives med . foran</a:t>
            </a:r>
          </a:p>
          <a:p>
            <a:endParaRPr lang="nb-NO" b="0" dirty="0"/>
          </a:p>
          <a:p>
            <a:endParaRPr lang="nb-NO" b="0" dirty="0"/>
          </a:p>
          <a:p>
            <a:endParaRPr lang="nb-NO" b="0" dirty="0"/>
          </a:p>
          <a:p>
            <a:endParaRPr lang="nb-NO" b="0" dirty="0"/>
          </a:p>
          <a:p>
            <a:endParaRPr lang="nb-NO" b="0" dirty="0"/>
          </a:p>
          <a:p>
            <a:endParaRPr lang="nb-NO" dirty="0"/>
          </a:p>
        </p:txBody>
      </p:sp>
      <p:pic>
        <p:nvPicPr>
          <p:cNvPr id="9" name="Bilde 8">
            <a:extLst>
              <a:ext uri="{FF2B5EF4-FFF2-40B4-BE49-F238E27FC236}">
                <a16:creationId xmlns:a16="http://schemas.microsoft.com/office/drawing/2014/main" id="{913B7BBF-DA36-F641-9F46-6690308B08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9402" y="5425606"/>
            <a:ext cx="2641600" cy="990600"/>
          </a:xfrm>
          <a:prstGeom prst="rect">
            <a:avLst/>
          </a:prstGeom>
        </p:spPr>
      </p:pic>
      <p:pic>
        <p:nvPicPr>
          <p:cNvPr id="11" name="Bilde 10">
            <a:extLst>
              <a:ext uri="{FF2B5EF4-FFF2-40B4-BE49-F238E27FC236}">
                <a16:creationId xmlns:a16="http://schemas.microsoft.com/office/drawing/2014/main" id="{F9B3223E-071D-8347-933E-509ED9D965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9402" y="3776897"/>
            <a:ext cx="5981700" cy="762000"/>
          </a:xfrm>
          <a:prstGeom prst="rect">
            <a:avLst/>
          </a:prstGeom>
        </p:spPr>
      </p:pic>
      <p:sp>
        <p:nvSpPr>
          <p:cNvPr id="12" name="Rektangel 11">
            <a:extLst>
              <a:ext uri="{FF2B5EF4-FFF2-40B4-BE49-F238E27FC236}">
                <a16:creationId xmlns:a16="http://schemas.microsoft.com/office/drawing/2014/main" id="{AB57C7D2-D8E6-B546-8ADD-C5895131C402}"/>
              </a:ext>
            </a:extLst>
          </p:cNvPr>
          <p:cNvSpPr/>
          <p:nvPr/>
        </p:nvSpPr>
        <p:spPr>
          <a:xfrm>
            <a:off x="10027193" y="2822198"/>
            <a:ext cx="2164807" cy="52465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 &lt;body&gt;-elementet</a:t>
            </a:r>
          </a:p>
        </p:txBody>
      </p:sp>
      <p:sp>
        <p:nvSpPr>
          <p:cNvPr id="13" name="Rektangel 12">
            <a:extLst>
              <a:ext uri="{FF2B5EF4-FFF2-40B4-BE49-F238E27FC236}">
                <a16:creationId xmlns:a16="http://schemas.microsoft.com/office/drawing/2014/main" id="{1ED11215-04C9-3446-A3DB-0DA2257DEACE}"/>
              </a:ext>
            </a:extLst>
          </p:cNvPr>
          <p:cNvSpPr/>
          <p:nvPr/>
        </p:nvSpPr>
        <p:spPr>
          <a:xfrm>
            <a:off x="9069539" y="5252102"/>
            <a:ext cx="1986694" cy="52465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 CSS-koden</a:t>
            </a:r>
          </a:p>
        </p:txBody>
      </p:sp>
      <p:cxnSp>
        <p:nvCxnSpPr>
          <p:cNvPr id="14" name="Rett pil 13">
            <a:extLst>
              <a:ext uri="{FF2B5EF4-FFF2-40B4-BE49-F238E27FC236}">
                <a16:creationId xmlns:a16="http://schemas.microsoft.com/office/drawing/2014/main" id="{51A116A0-C8AA-7E41-B7BC-89C8DA335491}"/>
              </a:ext>
            </a:extLst>
          </p:cNvPr>
          <p:cNvCxnSpPr/>
          <p:nvPr/>
        </p:nvCxnSpPr>
        <p:spPr>
          <a:xfrm flipH="1">
            <a:off x="10027193" y="3346854"/>
            <a:ext cx="615101" cy="32979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ett pil 14">
            <a:extLst>
              <a:ext uri="{FF2B5EF4-FFF2-40B4-BE49-F238E27FC236}">
                <a16:creationId xmlns:a16="http://schemas.microsoft.com/office/drawing/2014/main" id="{A5500B78-5667-D243-8429-8EFB6221C2C5}"/>
              </a:ext>
            </a:extLst>
          </p:cNvPr>
          <p:cNvCxnSpPr>
            <a:cxnSpLocks/>
          </p:cNvCxnSpPr>
          <p:nvPr/>
        </p:nvCxnSpPr>
        <p:spPr>
          <a:xfrm flipH="1">
            <a:off x="8631002" y="5516764"/>
            <a:ext cx="438537" cy="16489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51006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3EC1885A-D68A-1144-9096-141019FDB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Pseudoselektorer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169BCCB9-8D26-D744-9D30-4BBCC38E91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b-NO" b="0" dirty="0"/>
              <a:t>En pseudoselektor beskriver hvordan </a:t>
            </a:r>
            <a:r>
              <a:rPr lang="nb-NO" dirty="0"/>
              <a:t>deler av </a:t>
            </a:r>
            <a:r>
              <a:rPr lang="nb-NO" b="0" dirty="0"/>
              <a:t>et HTML-element skal se ut.</a:t>
            </a:r>
          </a:p>
          <a:p>
            <a:r>
              <a:rPr lang="nb-NO" b="0" dirty="0"/>
              <a:t>For eksempel første bokstaven i en tekst </a:t>
            </a:r>
            <a:r>
              <a:rPr lang="nb-NO" b="0" dirty="0">
                <a:sym typeface="Wingdings" pitchFamily="2" charset="2"/>
              </a:rPr>
              <a:t></a:t>
            </a:r>
          </a:p>
          <a:p>
            <a:pPr marL="0" indent="0">
              <a:buNone/>
            </a:pPr>
            <a:endParaRPr lang="nb-NO" b="0" dirty="0">
              <a:sym typeface="Wingdings" pitchFamily="2" charset="2"/>
            </a:endParaRPr>
          </a:p>
          <a:p>
            <a:endParaRPr lang="nb-NO" b="0" dirty="0">
              <a:sym typeface="Wingdings" pitchFamily="2" charset="2"/>
            </a:endParaRPr>
          </a:p>
          <a:p>
            <a:endParaRPr lang="nb-NO" b="0" dirty="0">
              <a:sym typeface="Wingdings" pitchFamily="2" charset="2"/>
            </a:endParaRPr>
          </a:p>
          <a:p>
            <a:r>
              <a:rPr lang="nb-NO" b="0" dirty="0">
                <a:sym typeface="Wingdings" pitchFamily="2" charset="2"/>
              </a:rPr>
              <a:t>Pseudoselektoren skrives etter en selektor med</a:t>
            </a:r>
          </a:p>
          <a:p>
            <a:pPr marL="0" indent="0">
              <a:buNone/>
            </a:pPr>
            <a:r>
              <a:rPr lang="nb-NO" b="0" dirty="0">
                <a:sym typeface="Wingdings" pitchFamily="2" charset="2"/>
              </a:rPr>
              <a:t>   to kolon (::) i mellom </a:t>
            </a:r>
            <a:endParaRPr lang="nb-NO" b="0" dirty="0"/>
          </a:p>
        </p:txBody>
      </p:sp>
      <p:pic>
        <p:nvPicPr>
          <p:cNvPr id="5" name="Bilde 4">
            <a:extLst>
              <a:ext uri="{FF2B5EF4-FFF2-40B4-BE49-F238E27FC236}">
                <a16:creationId xmlns:a16="http://schemas.microsoft.com/office/drawing/2014/main" id="{9C283CCE-C6F6-CE46-B7D6-08DC779471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3000" y="2444750"/>
            <a:ext cx="3111500" cy="1104900"/>
          </a:xfrm>
          <a:prstGeom prst="rect">
            <a:avLst/>
          </a:prstGeom>
          <a:ln w="31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7" name="Bilde 6">
            <a:extLst>
              <a:ext uri="{FF2B5EF4-FFF2-40B4-BE49-F238E27FC236}">
                <a16:creationId xmlns:a16="http://schemas.microsoft.com/office/drawing/2014/main" id="{D7E00C46-0BD3-104B-A110-6DFA1A99B1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2650" y="5310982"/>
            <a:ext cx="4229100" cy="1155700"/>
          </a:xfrm>
          <a:prstGeom prst="rect">
            <a:avLst/>
          </a:prstGeom>
          <a:ln w="31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9" name="Bilde 8">
            <a:extLst>
              <a:ext uri="{FF2B5EF4-FFF2-40B4-BE49-F238E27FC236}">
                <a16:creationId xmlns:a16="http://schemas.microsoft.com/office/drawing/2014/main" id="{21DE85F1-08C4-524A-B9AD-A668E839B1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1850" y="3205956"/>
            <a:ext cx="2527300" cy="1104900"/>
          </a:xfrm>
          <a:prstGeom prst="rect">
            <a:avLst/>
          </a:prstGeom>
          <a:ln w="31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380679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BE19EEF7-2052-7C42-883B-6C9EC70F8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Pseudoselektorer</a:t>
            </a:r>
          </a:p>
        </p:txBody>
      </p:sp>
      <p:graphicFrame>
        <p:nvGraphicFramePr>
          <p:cNvPr id="4" name="Plassholder for innhold 3">
            <a:extLst>
              <a:ext uri="{FF2B5EF4-FFF2-40B4-BE49-F238E27FC236}">
                <a16:creationId xmlns:a16="http://schemas.microsoft.com/office/drawing/2014/main" id="{AF3C8785-2B66-8D46-885C-7FBB799F6723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2828925"/>
          <a:ext cx="10515600" cy="22250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3199888346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5746681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nb-NO" dirty="0"/>
                        <a:t>Pseudoselektor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/>
                        <a:t>Forklaring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68171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b-NO" dirty="0"/>
                        <a:t>::</a:t>
                      </a:r>
                      <a:r>
                        <a:rPr lang="nb-NO" dirty="0" err="1"/>
                        <a:t>before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/>
                        <a:t>Setter inn innhold før elementet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53832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b-NO" dirty="0"/>
                        <a:t>::</a:t>
                      </a:r>
                      <a:r>
                        <a:rPr lang="nb-NO" dirty="0" err="1"/>
                        <a:t>after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/>
                        <a:t>Setter inn innhold etter elementet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6148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b-NO" dirty="0"/>
                        <a:t>::first-letter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/>
                        <a:t>Den første bokstaven i et element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47172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b-NO" dirty="0"/>
                        <a:t>::first-line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/>
                        <a:t>Den første linjen i et element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54957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b-NO" dirty="0"/>
                        <a:t>::</a:t>
                      </a:r>
                      <a:r>
                        <a:rPr lang="nb-NO" dirty="0" err="1"/>
                        <a:t>selection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/>
                        <a:t>Del av elementet som er markert av bruker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2326716"/>
                  </a:ext>
                </a:extLst>
              </a:tr>
            </a:tbl>
          </a:graphicData>
        </a:graphic>
      </p:graphicFrame>
      <p:sp>
        <p:nvSpPr>
          <p:cNvPr id="5" name="Plassholder for innhold 2">
            <a:extLst>
              <a:ext uri="{FF2B5EF4-FFF2-40B4-BE49-F238E27FC236}">
                <a16:creationId xmlns:a16="http://schemas.microsoft.com/office/drawing/2014/main" id="{9FFED942-831D-B641-8489-0D5D9D61950F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1" i="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b-NO" b="0" dirty="0"/>
              <a:t>Eksempler på pseudoselektorer (s. 55):</a:t>
            </a:r>
          </a:p>
        </p:txBody>
      </p:sp>
    </p:spTree>
    <p:extLst>
      <p:ext uri="{BB962C8B-B14F-4D97-AF65-F5344CB8AC3E}">
        <p14:creationId xmlns:p14="http://schemas.microsoft.com/office/powerpoint/2010/main" val="24906867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23CA3006-54A2-1445-A859-833916B63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Pseudoklasse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027EC5D8-F247-6B4A-99E6-7B5CF929AA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nb-NO" dirty="0"/>
              <a:t>Brukes til å bestemme utseende på HTML-elementer når de er i en bestemt tilstand.</a:t>
            </a:r>
          </a:p>
          <a:p>
            <a:r>
              <a:rPr lang="nb-NO" dirty="0" err="1"/>
              <a:t>Feks</a:t>
            </a:r>
            <a:r>
              <a:rPr lang="nb-NO" dirty="0"/>
              <a:t>. når musepekeren holdes over et element:</a:t>
            </a:r>
          </a:p>
          <a:p>
            <a:endParaRPr lang="nb-NO" b="0" dirty="0">
              <a:sym typeface="Wingdings" pitchFamily="2" charset="2"/>
            </a:endParaRPr>
          </a:p>
          <a:p>
            <a:endParaRPr lang="nb-NO" b="0" dirty="0">
              <a:sym typeface="Wingdings" pitchFamily="2" charset="2"/>
            </a:endParaRPr>
          </a:p>
          <a:p>
            <a:endParaRPr lang="nb-NO" b="0" dirty="0">
              <a:sym typeface="Wingdings" pitchFamily="2" charset="2"/>
            </a:endParaRPr>
          </a:p>
          <a:p>
            <a:endParaRPr lang="nb-NO" b="0" dirty="0">
              <a:sym typeface="Wingdings" pitchFamily="2" charset="2"/>
            </a:endParaRPr>
          </a:p>
          <a:p>
            <a:r>
              <a:rPr lang="nb-NO" b="0" dirty="0">
                <a:sym typeface="Wingdings" pitchFamily="2" charset="2"/>
              </a:rPr>
              <a:t>Pseudoselektoren skrives etter en selektor med</a:t>
            </a:r>
          </a:p>
          <a:p>
            <a:pPr marL="0" indent="0">
              <a:buNone/>
            </a:pPr>
            <a:r>
              <a:rPr lang="nb-NO" b="0" dirty="0">
                <a:sym typeface="Wingdings" pitchFamily="2" charset="2"/>
              </a:rPr>
              <a:t>   ett kolon (:) i mellom </a:t>
            </a:r>
            <a:endParaRPr lang="nb-NO" b="0" dirty="0"/>
          </a:p>
          <a:p>
            <a:endParaRPr lang="nb-NO" dirty="0"/>
          </a:p>
        </p:txBody>
      </p:sp>
      <p:pic>
        <p:nvPicPr>
          <p:cNvPr id="5" name="Bilde 4">
            <a:extLst>
              <a:ext uri="{FF2B5EF4-FFF2-40B4-BE49-F238E27FC236}">
                <a16:creationId xmlns:a16="http://schemas.microsoft.com/office/drawing/2014/main" id="{E9A60866-F315-D146-A841-4780B3E969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3551" y="3102870"/>
            <a:ext cx="5092700" cy="1117600"/>
          </a:xfrm>
          <a:prstGeom prst="rect">
            <a:avLst/>
          </a:prstGeom>
          <a:ln w="31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7" name="Bilde 6">
            <a:extLst>
              <a:ext uri="{FF2B5EF4-FFF2-40B4-BE49-F238E27FC236}">
                <a16:creationId xmlns:a16="http://schemas.microsoft.com/office/drawing/2014/main" id="{2C1A6CDC-BD07-8442-968B-D0514D0CB2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972" t="43721" r="57687" b="48527"/>
          <a:stretch/>
        </p:blipFill>
        <p:spPr>
          <a:xfrm>
            <a:off x="7706392" y="3809909"/>
            <a:ext cx="3060797" cy="1034055"/>
          </a:xfrm>
          <a:prstGeom prst="rect">
            <a:avLst/>
          </a:prstGeom>
          <a:ln w="31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1" name="Bilde 10">
            <a:extLst>
              <a:ext uri="{FF2B5EF4-FFF2-40B4-BE49-F238E27FC236}">
                <a16:creationId xmlns:a16="http://schemas.microsoft.com/office/drawing/2014/main" id="{13CB9482-6500-034C-BE71-E5E784479E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31967" y="4345469"/>
            <a:ext cx="279156" cy="417918"/>
          </a:xfrm>
          <a:prstGeom prst="rect">
            <a:avLst/>
          </a:prstGeom>
        </p:spPr>
      </p:pic>
      <p:pic>
        <p:nvPicPr>
          <p:cNvPr id="13" name="Bilde 12">
            <a:extLst>
              <a:ext uri="{FF2B5EF4-FFF2-40B4-BE49-F238E27FC236}">
                <a16:creationId xmlns:a16="http://schemas.microsoft.com/office/drawing/2014/main" id="{B032E8B5-988C-634B-A3BA-5FC11A6EE7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3550" y="5432200"/>
            <a:ext cx="4400449" cy="1288289"/>
          </a:xfrm>
          <a:prstGeom prst="rect">
            <a:avLst/>
          </a:prstGeom>
          <a:ln w="31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755641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BE19EEF7-2052-7C42-883B-6C9EC70F8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Pseudoklasser</a:t>
            </a:r>
          </a:p>
        </p:txBody>
      </p:sp>
      <p:graphicFrame>
        <p:nvGraphicFramePr>
          <p:cNvPr id="4" name="Plassholder for innhold 3">
            <a:extLst>
              <a:ext uri="{FF2B5EF4-FFF2-40B4-BE49-F238E27FC236}">
                <a16:creationId xmlns:a16="http://schemas.microsoft.com/office/drawing/2014/main" id="{AF3C8785-2B66-8D46-885C-7FBB799F6723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2828925"/>
          <a:ext cx="10515600" cy="3037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3199888346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5746681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nb-NO" dirty="0"/>
                        <a:t>Pseudoselektor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/>
                        <a:t>Forklaring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68171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b-NO" dirty="0"/>
                        <a:t>:hover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err="1"/>
                        <a:t>Pilmarkøren</a:t>
                      </a:r>
                      <a:r>
                        <a:rPr lang="nb-NO" dirty="0"/>
                        <a:t> føres over et element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53832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b-NO" dirty="0"/>
                        <a:t>:</a:t>
                      </a:r>
                      <a:r>
                        <a:rPr lang="nb-NO" dirty="0" err="1"/>
                        <a:t>active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/>
                        <a:t>Klikk på et element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6148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b-NO" dirty="0"/>
                        <a:t>:</a:t>
                      </a:r>
                      <a:r>
                        <a:rPr lang="nb-NO" dirty="0" err="1"/>
                        <a:t>focus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/>
                        <a:t>Et element er i fokus – </a:t>
                      </a:r>
                      <a:r>
                        <a:rPr lang="nb-NO" dirty="0" err="1"/>
                        <a:t>feks</a:t>
                      </a:r>
                      <a:r>
                        <a:rPr lang="nb-NO" dirty="0"/>
                        <a:t>. når du trykker på et input-element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47172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b-NO" dirty="0"/>
                        <a:t>:</a:t>
                      </a:r>
                      <a:r>
                        <a:rPr lang="nb-NO" dirty="0" err="1"/>
                        <a:t>checked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/>
                        <a:t>En radioknapp eller </a:t>
                      </a:r>
                      <a:r>
                        <a:rPr lang="nb-NO" dirty="0" err="1"/>
                        <a:t>flervalgsboks</a:t>
                      </a:r>
                      <a:r>
                        <a:rPr lang="nb-NO" dirty="0"/>
                        <a:t> er valgt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54957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b-NO" dirty="0"/>
                        <a:t>:</a:t>
                      </a:r>
                      <a:r>
                        <a:rPr lang="nb-NO" dirty="0" err="1"/>
                        <a:t>nth-child</a:t>
                      </a:r>
                      <a:r>
                        <a:rPr lang="nb-NO" dirty="0"/>
                        <a:t>(odd)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dirty="0"/>
                        <a:t>:</a:t>
                      </a:r>
                      <a:r>
                        <a:rPr lang="nb-NO" dirty="0" err="1"/>
                        <a:t>nth-child</a:t>
                      </a:r>
                      <a:r>
                        <a:rPr lang="nb-NO" dirty="0"/>
                        <a:t>(</a:t>
                      </a:r>
                      <a:r>
                        <a:rPr lang="nb-NO" dirty="0" err="1"/>
                        <a:t>even</a:t>
                      </a:r>
                      <a:r>
                        <a:rPr lang="nb-NO" dirty="0"/>
                        <a:t>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dirty="0"/>
                        <a:t>:</a:t>
                      </a:r>
                      <a:r>
                        <a:rPr lang="nb-NO" dirty="0" err="1"/>
                        <a:t>nth-child</a:t>
                      </a:r>
                      <a:r>
                        <a:rPr lang="nb-NO" dirty="0"/>
                        <a:t>(3n)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/>
                        <a:t>Velger annen hvert element (oddetall)</a:t>
                      </a:r>
                    </a:p>
                    <a:p>
                      <a:r>
                        <a:rPr lang="nb-NO" dirty="0"/>
                        <a:t>Velger annen hvert element (partall)</a:t>
                      </a:r>
                    </a:p>
                    <a:p>
                      <a:r>
                        <a:rPr lang="nb-NO" dirty="0"/>
                        <a:t>Velger hvert tredje element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2326716"/>
                  </a:ext>
                </a:extLst>
              </a:tr>
            </a:tbl>
          </a:graphicData>
        </a:graphic>
      </p:graphicFrame>
      <p:sp>
        <p:nvSpPr>
          <p:cNvPr id="5" name="Plassholder for innhold 2">
            <a:extLst>
              <a:ext uri="{FF2B5EF4-FFF2-40B4-BE49-F238E27FC236}">
                <a16:creationId xmlns:a16="http://schemas.microsoft.com/office/drawing/2014/main" id="{9FFED942-831D-B641-8489-0D5D9D61950F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1" i="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b-NO" b="0" dirty="0"/>
              <a:t>Eksempler på pseudoklasser (s. 57):</a:t>
            </a:r>
          </a:p>
        </p:txBody>
      </p:sp>
    </p:spTree>
    <p:extLst>
      <p:ext uri="{BB962C8B-B14F-4D97-AF65-F5344CB8AC3E}">
        <p14:creationId xmlns:p14="http://schemas.microsoft.com/office/powerpoint/2010/main" val="6268900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sjon2" id="{5D40FFD3-927F-7545-9629-FC39AA1BAAF5}" vid="{677C5660-7240-1545-8AF6-15CA7BBCFE51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{63ACBC9C-8D59-1F47-BB7B-C3666CB15344}tf16401378</Template>
  <TotalTime>2057</TotalTime>
  <Words>613</Words>
  <Application>Microsoft Macintosh PowerPoint</Application>
  <PresentationFormat>Widescreen</PresentationFormat>
  <Paragraphs>134</Paragraphs>
  <Slides>22</Slides>
  <Notes>1</Notes>
  <HiddenSlides>0</HiddenSlides>
  <MMClips>0</MMClips>
  <ScaleCrop>false</ScaleCrop>
  <HeadingPairs>
    <vt:vector size="6" baseType="variant">
      <vt:variant>
        <vt:lpstr>Brukte skrifter</vt:lpstr>
      </vt:variant>
      <vt:variant>
        <vt:i4>3</vt:i4>
      </vt:variant>
      <vt:variant>
        <vt:lpstr>Tema</vt:lpstr>
      </vt:variant>
      <vt:variant>
        <vt:i4>1</vt:i4>
      </vt:variant>
      <vt:variant>
        <vt:lpstr>Lysbildetitler</vt:lpstr>
      </vt:variant>
      <vt:variant>
        <vt:i4>22</vt:i4>
      </vt:variant>
    </vt:vector>
  </HeadingPairs>
  <TitlesOfParts>
    <vt:vector size="26" baseType="lpstr">
      <vt:lpstr>Apple SD Gothic Neo</vt:lpstr>
      <vt:lpstr>Arial</vt:lpstr>
      <vt:lpstr>Calibri</vt:lpstr>
      <vt:lpstr>Office-tema</vt:lpstr>
      <vt:lpstr>IT 1 – Sandvika VGS</vt:lpstr>
      <vt:lpstr>Plan</vt:lpstr>
      <vt:lpstr>CSS-selektorer</vt:lpstr>
      <vt:lpstr>Hashtag-selektor med id</vt:lpstr>
      <vt:lpstr>Punkt-selektorer med class</vt:lpstr>
      <vt:lpstr>Pseudoselektorer</vt:lpstr>
      <vt:lpstr>Pseudoselektorer</vt:lpstr>
      <vt:lpstr>Pseudoklasse</vt:lpstr>
      <vt:lpstr>Pseudoklasser</vt:lpstr>
      <vt:lpstr>Kombinasjoner av selektorer</vt:lpstr>
      <vt:lpstr>Kombinasjoner av selektorer</vt:lpstr>
      <vt:lpstr>Kombinasjoner av selektorer</vt:lpstr>
      <vt:lpstr>Kombinasjoner av selektorer</vt:lpstr>
      <vt:lpstr>Vi lager en navigasjonsbar</vt:lpstr>
      <vt:lpstr>Vi lager en navigasjonsbar</vt:lpstr>
      <vt:lpstr>Det periodiske system 150 år</vt:lpstr>
      <vt:lpstr>Det periodiske system 150 år</vt:lpstr>
      <vt:lpstr>Det periodiske system 150 år</vt:lpstr>
      <vt:lpstr>Det periodiske system 150 år</vt:lpstr>
      <vt:lpstr>Det periodiske system 150 år</vt:lpstr>
      <vt:lpstr>Det periodiske system 150 år</vt:lpstr>
      <vt:lpstr>Det periodiske system 150 år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IT 1 </dc:title>
  <dc:creator>Thor Christian Coward</dc:creator>
  <cp:lastModifiedBy>Thor Christian Coward</cp:lastModifiedBy>
  <cp:revision>45</cp:revision>
  <cp:lastPrinted>2019-09-04T18:48:08Z</cp:lastPrinted>
  <dcterms:created xsi:type="dcterms:W3CDTF">2019-08-28T10:53:45Z</dcterms:created>
  <dcterms:modified xsi:type="dcterms:W3CDTF">2019-09-19T06:57:12Z</dcterms:modified>
</cp:coreProperties>
</file>